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fntdata" ContentType="application/x-fontdata"/>
  <Default Extension="png" ContentType="image/png"/>
  <Default Extension="gif" ContentType="image/gif"/>
  <Default Extension="m4v" ContentType="video/mp4"/>
  <Default Extension="mp4" ContentType="video/mp4"/>
  <Default Extension="svg" ContentType="image/svg+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embeddedFontLst>
    <p:embeddedFont>
      <p:font typeface="Space Grotesk"/>
      <p:regular r:id="rId17"/>
      <p:bold r:id="rId18"/>
    </p:embeddedFont>
    <p:embeddedFont>
      <p:font typeface="DM Sans"/>
      <p:boldItalic r:id="rId19"/>
      <p:regular r:id="rId20"/>
      <p:italic r:id="rId21"/>
      <p:bold r:id="rId2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SpaceGrotesk-regular.fntdata"/><Relationship Id="rId18" Type="http://schemas.openxmlformats.org/officeDocument/2006/relationships/font" Target="fonts/SpaceGrotesk-bold.fntdata"/><Relationship Id="rId19" Type="http://schemas.openxmlformats.org/officeDocument/2006/relationships/font" Target="fonts/DMSans-boldItalic.fntdata"/><Relationship Id="rId20" Type="http://schemas.openxmlformats.org/officeDocument/2006/relationships/font" Target="fonts/DMSans-regular.fntdata"/><Relationship Id="rId21" Type="http://schemas.openxmlformats.org/officeDocument/2006/relationships/font" Target="fonts/DMSans-italic.fntdata"/><Relationship Id="rId22" Type="http://schemas.openxmlformats.org/officeDocument/2006/relationships/font" Target="fonts/DMSans-bold.fntdata"/></Relationships>
</file>

<file path=ppt/media/>
</file>

<file path=ppt/media/image-1-1.gif>
</file>

<file path=ppt/media/image-1-2.png>
</file>

<file path=ppt/media/image-1-3.svg>
</file>

<file path=ppt/media/image-10-1.png>
</file>

<file path=ppt/media/image-10-2.png>
</file>

<file path=ppt/media/image-2-1.png>
</file>

<file path=ppt/media/image-2-2.svg>
</file>

<file path=ppt/media/image-3-1.png>
</file>

<file path=ppt/media/image-3-2.png>
</file>

<file path=ppt/media/image-3-3.svg>
</file>

<file path=ppt/media/image-4-1.png>
</file>

<file path=ppt/media/image-4-2.svg>
</file>

<file path=ppt/media/image-5-1.png>
</file>

<file path=ppt/media/image-5-2.png>
</file>

<file path=ppt/media/image-5-3.svg>
</file>

<file path=ppt/media/image-6-1.png>
</file>

<file path=ppt/media/image-6-2.svg>
</file>

<file path=ppt/media/image-7-1.png>
</file>

<file path=ppt/media/image-7-2.png>
</file>

<file path=ppt/media/image-7-3.svg>
</file>

<file path=ppt/media/image-8-1.png>
</file>

<file path=ppt/media/image-8-2.svg>
</file>

<file path=ppt/media/image-9-1.png>
</file>

<file path=ppt/media/image-9-2.png>
</file>

<file path=ppt/media/image-9-3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1-1.gif"/><Relationship Id="rId2" Type="http://schemas.openxmlformats.org/officeDocument/2006/relationships/image" Target="../media/image-1-2.png"/><Relationship Id="rId3" Type="http://schemas.openxmlformats.org/officeDocument/2006/relationships/image" Target="../media/image-1-3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owerpoint-export&amp;utm_campaign=last_slide&amp;utm_content=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pitch.com?utm_medium=product-presentation&amp;utm_source=powerpoint-export&amp;utm_campaign=bottom_bar_cta&amp;utm_content=9467d75f-1eec-4391-a900-46b0906d2ee1&amp;utm_term=PDF-PPTX-lastslide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2B2A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6436" y="2044073"/>
            <a:ext cx="547687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ctr">
              <a:lnSpc>
                <a:spcPts val="5400"/>
              </a:lnSpc>
            </a:pPr>
            <a:r>
              <a:rPr lang="en-US" sz="6800" b="1" spc="-48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STHANDARD MUTH</a:t>
            </a:r>
            <a:endParaRPr lang="en-US" sz="6750" dirty="0"/>
          </a:p>
        </p:txBody>
      </p:sp>
      <p:pic>
        <p:nvPicPr>
          <p:cNvPr id="4" name="Image 0" descr="https://media2.giphy.com/media/n6Bs73teLRRwp5qVAE/giphy.gif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243521" y="1197236"/>
            <a:ext cx="2430925" cy="2430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65773" y="21845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6" name="Text 2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7" name="Text 3"/>
          <p:cNvSpPr/>
          <p:nvPr/>
        </p:nvSpPr>
        <p:spPr>
          <a:xfrm>
            <a:off x="476250" y="4441043"/>
            <a:ext cx="8191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800"/>
              </a:lnSpc>
            </a:pPr>
            <a:r>
              <a:rPr lang="en-US" sz="11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Team Members: Raunak Khanna, Mahatav Arora, Aaditya Golash</a:t>
            </a:r>
            <a:endParaRPr lang="en-US" sz="1125" dirty="0"/>
          </a:p>
        </p:txBody>
      </p:sp>
      <p:pic>
        <p:nvPicPr>
          <p:cNvPr id="8" name="Image 1" descr="https://pitch-assets-ccb95893-de3f-4266-973c-20049231b248.s3.eu-west-1.amazonaws.com/try-pitch-pdf-export-logo.svg">
            <a:hlinkClick r:id="rId4" tooltip=""/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0E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e77ace16-0c5d-4c12-bf3a-c8e5ee38c03e?pitch-bytes=1023888&amp;pitch-content-type=image%2F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Image 1" descr="https://pitch-assets-ccb95893-de3f-4266-973c-20049231b248.s3.eu-west-1.amazonaws.com/2f9e2d8e-590b-4ba5-bf4d-045861e91daa?pitch-bytes=202963&amp;pitch-content-type=image%2F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3144376" y="3373067"/>
            <a:ext cx="2856374" cy="457020"/>
          </a:xfrm>
          <a:prstGeom prst="rect">
            <a:avLst/>
          </a:prstGeom>
          <a:effectLst>
            <a:outerShdw sx="100000" sy="100000" kx="0" ky="0" algn="bl" rotWithShape="0" blurRad="152400" dist="50800" dir="3780000">
              <a:srgbClr val="000000">
                <a:alpha val="1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00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579" y="2599763"/>
            <a:ext cx="5116264" cy="2066925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190500" indent="-190500">
              <a:lnSpc>
                <a:spcPts val="2344"/>
              </a:lnSpc>
              <a:buSzPct val="100000"/>
              <a:buChar char="•"/>
            </a:pPr>
            <a:r>
              <a:rPr lang="en-US" sz="1900" b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स्थान (Sthān)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</a:t>
            </a:r>
            <a:pPr algn="l">
              <a:lnSpc>
                <a:spcPts val="2344"/>
              </a:lnSpc>
            </a:pPr>
            <a:r>
              <a:rPr lang="en-US" sz="1900" b="0" i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Place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 or </a:t>
            </a:r>
            <a:pPr algn="l">
              <a:lnSpc>
                <a:spcPts val="2344"/>
              </a:lnSpc>
            </a:pPr>
            <a:r>
              <a:rPr lang="en-US" sz="1900" b="0" i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location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 in Hindi, referring to physical or figurative space.</a:t>
            </a:r>
            <a:endParaRPr lang="en-US" sz="1875" dirty="0"/>
          </a:p>
          <a:p>
            <a:pPr algn="l" marL="190500" indent="-190500">
              <a:lnSpc>
                <a:spcPts val="2344"/>
              </a:lnSpc>
              <a:buSzPct val="100000"/>
              <a:buChar char="•"/>
            </a:pPr>
            <a:r>
              <a:rPr lang="en-US" sz="1900" b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दर्द (Dard)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</a:t>
            </a:r>
            <a:pPr algn="l">
              <a:lnSpc>
                <a:spcPts val="2344"/>
              </a:lnSpc>
            </a:pPr>
            <a:r>
              <a:rPr lang="en-US" sz="1900" b="0" i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Pain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 in Hindi and Sanskrit, representing physical, emotional, or mental suffering.</a:t>
            </a:r>
            <a:endParaRPr lang="en-US" sz="1875" dirty="0"/>
          </a:p>
          <a:p>
            <a:pPr algn="l" marL="190500" indent="-190500">
              <a:lnSpc>
                <a:spcPts val="2344"/>
              </a:lnSpc>
              <a:buSzPct val="100000"/>
              <a:buChar char="•"/>
            </a:pPr>
            <a:r>
              <a:rPr lang="en-US" sz="1900" b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मुत् (Muth)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</a:t>
            </a:r>
            <a:pPr algn="l">
              <a:lnSpc>
                <a:spcPts val="2344"/>
              </a:lnSpc>
            </a:pPr>
            <a:r>
              <a:rPr lang="en-US" sz="1900" b="0" i="1" spc="-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 Monastery in Sanskrit. A place of spirits and the 'divine'. </a:t>
            </a:r>
            <a:endParaRPr lang="en-US" sz="1875" dirty="0"/>
          </a:p>
        </p:txBody>
      </p:sp>
      <p:sp>
        <p:nvSpPr>
          <p:cNvPr id="4" name="Text 1"/>
          <p:cNvSpPr/>
          <p:nvPr/>
        </p:nvSpPr>
        <p:spPr>
          <a:xfrm>
            <a:off x="464113" y="478213"/>
            <a:ext cx="8204359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5400"/>
              </a:lnSpc>
            </a:pPr>
            <a:r>
              <a:rPr lang="en-US" sz="6800" b="1" spc="-48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WHAT IS STHANDARD MUTH?</a:t>
            </a:r>
            <a:endParaRPr lang="en-US" sz="6750" dirty="0"/>
          </a:p>
        </p:txBody>
      </p:sp>
      <p:sp>
        <p:nvSpPr>
          <p:cNvPr id="5" name="Text 2"/>
          <p:cNvSpPr/>
          <p:nvPr/>
        </p:nvSpPr>
        <p:spPr>
          <a:xfrm>
            <a:off x="465773" y="21845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6" name="Text 3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September 2024</a:t>
            </a:r>
            <a:endParaRPr lang="en-US" sz="675" dirty="0"/>
          </a:p>
        </p:txBody>
      </p:sp>
      <p:pic>
        <p:nvPicPr>
          <p:cNvPr id="7" name="Image 0" descr="https://pitch-assets-ccb95893-de3f-4266-973c-20049231b248.s3.eu-west-1.amazonaws.com/try-pitch-pdf-export-logo.svg">
            <a:hlinkClick r:id="rId3" tooltip=""/>
      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300" y="3302656"/>
            <a:ext cx="5116339" cy="1595437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531"/>
              </a:lnSpc>
            </a:pPr>
            <a:r>
              <a:rPr lang="en-US" sz="20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Our AI platform helps you trace your ancestry and uncover your family story. Discover who you truly are by connecting with your heritage and embracing your unique identity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64113" y="1141961"/>
            <a:ext cx="819127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8100"/>
              </a:lnSpc>
            </a:pPr>
            <a:r>
              <a:rPr lang="en-US" sz="10100" b="1" spc="-48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WHAT IS THE PRODUCT?</a:t>
            </a:r>
            <a:endParaRPr lang="en-US" sz="10125" dirty="0"/>
          </a:p>
        </p:txBody>
      </p:sp>
      <p:sp>
        <p:nvSpPr>
          <p:cNvPr id="5" name="Text 2"/>
          <p:cNvSpPr/>
          <p:nvPr/>
        </p:nvSpPr>
        <p:spPr>
          <a:xfrm>
            <a:off x="465773" y="218454"/>
            <a:ext cx="3094955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6" name="Text 3"/>
          <p:cNvSpPr/>
          <p:nvPr/>
        </p:nvSpPr>
        <p:spPr>
          <a:xfrm>
            <a:off x="5574350" y="215872"/>
            <a:ext cx="309488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7" name="Text 4"/>
          <p:cNvSpPr/>
          <p:nvPr/>
        </p:nvSpPr>
        <p:spPr>
          <a:xfrm>
            <a:off x="467233" y="732021"/>
            <a:ext cx="1524000" cy="361950"/>
          </a:xfrm>
          <a:prstGeom prst="roundRect">
            <a:avLst>
              <a:gd name="adj" fmla="val 80000"/>
            </a:avLst>
          </a:prstGeom>
          <a:solidFill>
            <a:srgbClr val="C6FF00"/>
          </a:solidFill>
          <a:ln/>
        </p:spPr>
        <p:txBody>
          <a:bodyPr wrap="square" lIns="84667" tIns="42730" rIns="84667" bIns="42730" rtlCol="0" anchor="ctr"/>
          <a:lstStyle/>
          <a:p>
            <a:pPr algn="ctr">
              <a:lnSpc>
                <a:spcPts val="1125"/>
              </a:lnSpc>
            </a:pPr>
            <a:r>
              <a:rPr lang="en-US" sz="900" spc="-48" kern="0" dirty="0">
                <a:solidFill>
                  <a:srgbClr val="000000"/>
                </a:solidFill>
              </a:rPr>
              <a:t>Product summary</a:t>
            </a:r>
            <a:endParaRPr lang="en-US" sz="900" dirty="0"/>
          </a:p>
        </p:txBody>
      </p:sp>
      <p:pic>
        <p:nvPicPr>
          <p:cNvPr id="8" name="Image 0" descr="https://pitch-assets-ccb95893-de3f-4266-973c-20049231b248.s3.eu-west-1.amazonaws.com/ba057615-f5d3-4e12-ad18-235bf5f81cd0?pitch-bytes=1877239&amp;pitch-content-type=image%2F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237284" y="3068612"/>
            <a:ext cx="2615436" cy="1830805"/>
          </a:xfrm>
          <a:prstGeom prst="rect">
            <a:avLst/>
          </a:prstGeom>
        </p:spPr>
      </p:pic>
      <p:pic>
        <p:nvPicPr>
          <p:cNvPr id="9" name="Image 1" descr="https://pitch-assets-ccb95893-de3f-4266-973c-20049231b248.s3.eu-west-1.amazonaws.com/try-pitch-pdf-export-logo.svg">
            <a:hlinkClick r:id="rId4" tooltip=""/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5579" y="1176826"/>
            <a:ext cx="3869115" cy="2976563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344"/>
              </a:lnSpc>
            </a:pPr>
            <a:r>
              <a:rPr lang="en-US" sz="1900" b="1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Backend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Flask for API calls, Meta LLaMA for data processing.</a:t>
            </a:r>
            <a:endParaRPr lang="en-US" sz="1875" dirty="0"/>
          </a:p>
          <a:p>
            <a:pPr algn="l">
              <a:lnSpc>
                <a:spcPts val="2344"/>
              </a:lnSpc>
            </a:pPr>
            <a:r>
              <a:rPr lang="en-US" sz="1900" b="1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Frontend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HTML, CSS, JavaScript, with design in Figma.</a:t>
            </a:r>
            <a:endParaRPr lang="en-US" sz="1875" dirty="0"/>
          </a:p>
          <a:p>
            <a:pPr algn="l">
              <a:lnSpc>
                <a:spcPts val="2344"/>
              </a:lnSpc>
            </a:pPr>
            <a:r>
              <a:rPr lang="en-US" sz="1900" b="1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Chatbot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Amazon Q handles user interaction.</a:t>
            </a:r>
            <a:endParaRPr lang="en-US" sz="1875" dirty="0"/>
          </a:p>
          <a:p>
            <a:pPr algn="l">
              <a:lnSpc>
                <a:spcPts val="2344"/>
              </a:lnSpc>
            </a:pPr>
            <a:r>
              <a:rPr lang="en-US" sz="1900" b="1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Unit Testing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ChatGPT for generating tests.</a:t>
            </a:r>
            <a:endParaRPr lang="en-US" sz="1875" dirty="0"/>
          </a:p>
          <a:p>
            <a:pPr algn="l">
              <a:lnSpc>
                <a:spcPts val="2344"/>
              </a:lnSpc>
            </a:pPr>
            <a:r>
              <a:rPr lang="en-US" sz="1900" b="1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Version Control</a:t>
            </a:r>
            <a:pPr algn="l">
              <a:lnSpc>
                <a:spcPts val="2344"/>
              </a:lnSpc>
            </a:pPr>
            <a:r>
              <a:rPr lang="en-US" sz="19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: Git, GitHub for collaboration.</a:t>
            </a:r>
            <a:endParaRPr lang="en-US" sz="1875" dirty="0"/>
          </a:p>
        </p:txBody>
      </p:sp>
      <p:sp>
        <p:nvSpPr>
          <p:cNvPr id="4" name="Text 1"/>
          <p:cNvSpPr/>
          <p:nvPr/>
        </p:nvSpPr>
        <p:spPr>
          <a:xfrm>
            <a:off x="465773" y="21845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5" name="Text 2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6" name="Text 3"/>
          <p:cNvSpPr/>
          <p:nvPr/>
        </p:nvSpPr>
        <p:spPr>
          <a:xfrm>
            <a:off x="476250" y="476250"/>
            <a:ext cx="4762" cy="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2531"/>
              </a:lnSpc>
            </a:pPr>
            <a:endParaRPr lang="en-US" sz="2025" dirty="0"/>
          </a:p>
        </p:txBody>
      </p:sp>
      <p:sp>
        <p:nvSpPr>
          <p:cNvPr id="7" name="Text 4"/>
          <p:cNvSpPr/>
          <p:nvPr/>
        </p:nvSpPr>
        <p:spPr>
          <a:xfrm>
            <a:off x="3458695" y="474585"/>
            <a:ext cx="2233910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3173"/>
              </a:lnSpc>
            </a:pPr>
            <a:r>
              <a:rPr lang="en-US" sz="3500" b="1" spc="-24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Tech Stack</a:t>
            </a:r>
            <a:endParaRPr lang="en-US" sz="3525" dirty="0"/>
          </a:p>
        </p:txBody>
      </p:sp>
      <p:pic>
        <p:nvPicPr>
          <p:cNvPr id="8" name="Image 0" descr="https://pitch-assets-ccb95893-de3f-4266-973c-20049231b248.s3.eu-west-1.amazonaws.com/try-pitch-pdf-export-logo.svg">
            <a:hlinkClick r:id="rId3" tooltip=""/>
      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C6FF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fcc5f22a-6c70-49c0-b3e5-ebdb9af40f18?pitch-bytes=1264045&amp;pitch-content-type=image%2Fpng">    </p:cNvPr>
          <p:cNvPicPr>
            <a:picLocks noChangeAspect="1"/>
          </p:cNvPicPr>
          <p:nvPr/>
        </p:nvPicPr>
        <p:blipFill>
          <a:blip r:embed="rId1"/>
          <a:srcRect l="20371" r="20371" t="0" b="0"/>
          <a:stretch/>
        </p:blipFill>
        <p:spPr>
          <a:xfrm>
            <a:off x="4572088" y="1008"/>
            <a:ext cx="4575097" cy="51500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73151" y="21761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5" name="Text 1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6" name="Text 2"/>
          <p:cNvSpPr/>
          <p:nvPr/>
        </p:nvSpPr>
        <p:spPr>
          <a:xfrm>
            <a:off x="467233" y="2211015"/>
            <a:ext cx="3285597" cy="1485898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 wrap="square" lIns="182533" tIns="175419" rIns="182533" bIns="175419" rtlCol="0" anchor="ctr"/>
          <a:lstStyle/>
          <a:p>
            <a:pPr algn="ctr">
              <a:lnSpc>
                <a:spcPts val="1260"/>
              </a:lnSpc>
            </a:pPr>
            <a:r>
              <a:rPr lang="en-US" sz="900" spc="-48" kern="0" dirty="0">
                <a:solidFill>
                  <a:srgbClr val="000000"/>
                </a:solidFill>
              </a:rPr>
              <a:t>LIVE DEMO</a:t>
            </a:r>
            <a:endParaRPr lang="en-US" sz="900" dirty="0"/>
          </a:p>
        </p:txBody>
      </p:sp>
      <p:pic>
        <p:nvPicPr>
          <p:cNvPr id="7" name="Image 1" descr="https://pitch-assets-ccb95893-de3f-4266-973c-20049231b248.s3.eu-west-1.amazonaws.com/try-pitch-pdf-export-logo.svg">
            <a:hlinkClick r:id="rId4" tooltip=""/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65773" y="21845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4" name="Text 1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5" name="Shape 2"/>
          <p:cNvSpPr/>
          <p:nvPr/>
        </p:nvSpPr>
        <p:spPr>
          <a:xfrm>
            <a:off x="617266" y="1642074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C6FF00"/>
          </a:solidFill>
          <a:ln/>
        </p:spPr>
      </p:sp>
      <p:sp>
        <p:nvSpPr>
          <p:cNvPr id="6" name="Shape 3"/>
          <p:cNvSpPr/>
          <p:nvPr/>
        </p:nvSpPr>
        <p:spPr>
          <a:xfrm>
            <a:off x="524039" y="1739347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FFFFFF"/>
          </a:solidFill>
          <a:ln w="5292">
            <a:solidFill>
              <a:srgbClr val="00000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71378" y="3949439"/>
            <a:ext cx="1858864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344"/>
              </a:lnSpc>
            </a:pPr>
            <a:endParaRPr lang="en-US" sz="1875" dirty="0"/>
          </a:p>
        </p:txBody>
      </p:sp>
      <p:sp>
        <p:nvSpPr>
          <p:cNvPr id="8" name="Shape 5"/>
          <p:cNvSpPr/>
          <p:nvPr/>
        </p:nvSpPr>
        <p:spPr>
          <a:xfrm>
            <a:off x="3428357" y="1642074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C6FF00"/>
          </a:solidFill>
          <a:ln/>
        </p:spPr>
      </p:sp>
      <p:sp>
        <p:nvSpPr>
          <p:cNvPr id="9" name="Shape 6"/>
          <p:cNvSpPr/>
          <p:nvPr/>
        </p:nvSpPr>
        <p:spPr>
          <a:xfrm>
            <a:off x="3335130" y="1739347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FFFFFF"/>
          </a:solidFill>
          <a:ln w="5292">
            <a:solidFill>
              <a:srgbClr val="00000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3582469" y="3986182"/>
            <a:ext cx="1858864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344"/>
              </a:lnSpc>
            </a:pPr>
            <a:endParaRPr lang="en-US" sz="1875" dirty="0"/>
          </a:p>
        </p:txBody>
      </p:sp>
      <p:sp>
        <p:nvSpPr>
          <p:cNvPr id="11" name="Shape 8"/>
          <p:cNvSpPr/>
          <p:nvPr/>
        </p:nvSpPr>
        <p:spPr>
          <a:xfrm>
            <a:off x="6283717" y="1642074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C6FF00"/>
          </a:solidFill>
          <a:ln/>
        </p:spPr>
      </p:sp>
      <p:sp>
        <p:nvSpPr>
          <p:cNvPr id="12" name="Shape 9"/>
          <p:cNvSpPr/>
          <p:nvPr/>
        </p:nvSpPr>
        <p:spPr>
          <a:xfrm>
            <a:off x="6190490" y="1739347"/>
            <a:ext cx="2381250" cy="2927966"/>
          </a:xfrm>
          <a:prstGeom prst="roundRect">
            <a:avLst>
              <a:gd name="adj" fmla="val 9000"/>
            </a:avLst>
          </a:prstGeom>
          <a:solidFill>
            <a:srgbClr val="FFFFFF"/>
          </a:solidFill>
          <a:ln w="5292">
            <a:solidFill>
              <a:srgbClr val="00000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7829" y="3986182"/>
            <a:ext cx="1858803" cy="297656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>
              <a:lnSpc>
                <a:spcPts val="2344"/>
              </a:lnSpc>
            </a:pPr>
            <a:endParaRPr lang="en-US" sz="1875" dirty="0"/>
          </a:p>
        </p:txBody>
      </p:sp>
      <p:sp>
        <p:nvSpPr>
          <p:cNvPr id="14" name="Text 11"/>
          <p:cNvSpPr/>
          <p:nvPr/>
        </p:nvSpPr>
        <p:spPr>
          <a:xfrm>
            <a:off x="769739" y="2029249"/>
            <a:ext cx="1742699" cy="1202698"/>
          </a:xfrm>
          <a:prstGeom prst="roundRect">
            <a:avLst>
              <a:gd name="adj" fmla="val 65205"/>
            </a:avLst>
          </a:prstGeom>
          <a:solidFill>
            <a:srgbClr val="000000"/>
          </a:solidFill>
          <a:ln/>
        </p:spPr>
        <p:txBody>
          <a:bodyPr wrap="square" lIns="96817" tIns="141985" rIns="96817" bIns="141985" rtlCol="0" anchor="ctr"/>
          <a:lstStyle/>
          <a:p>
            <a:pPr algn="ctr">
              <a:lnSpc>
                <a:spcPts val="1125"/>
              </a:lnSpc>
            </a:pPr>
            <a:r>
              <a:rPr lang="en-US" sz="900" b="1" spc="-48" kern="0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</a:t>
            </a:r>
            <a:endParaRPr lang="en-US" sz="900" dirty="0"/>
          </a:p>
        </p:txBody>
      </p:sp>
      <p:sp>
        <p:nvSpPr>
          <p:cNvPr id="15" name="Text 12"/>
          <p:cNvSpPr/>
          <p:nvPr/>
        </p:nvSpPr>
        <p:spPr>
          <a:xfrm>
            <a:off x="3580830" y="2029249"/>
            <a:ext cx="1860503" cy="1202699"/>
          </a:xfrm>
          <a:prstGeom prst="roundRect">
            <a:avLst>
              <a:gd name="adj" fmla="val 69612"/>
            </a:avLst>
          </a:prstGeom>
          <a:solidFill>
            <a:srgbClr val="000000"/>
          </a:solidFill>
          <a:ln/>
        </p:spPr>
        <p:txBody>
          <a:bodyPr wrap="square" lIns="103361" tIns="141985" rIns="103361" bIns="141985" rtlCol="0" anchor="ctr"/>
          <a:lstStyle/>
          <a:p>
            <a:pPr algn="ctr">
              <a:lnSpc>
                <a:spcPts val="1125"/>
              </a:lnSpc>
            </a:pPr>
            <a:r>
              <a:rPr lang="en-US" sz="900" b="1" spc="-48" kern="0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CHATBOT</a:t>
            </a:r>
            <a:endParaRPr lang="en-US" sz="900" dirty="0"/>
          </a:p>
        </p:txBody>
      </p:sp>
      <p:sp>
        <p:nvSpPr>
          <p:cNvPr id="16" name="Text 13"/>
          <p:cNvSpPr/>
          <p:nvPr/>
        </p:nvSpPr>
        <p:spPr>
          <a:xfrm>
            <a:off x="6438213" y="2031272"/>
            <a:ext cx="1858419" cy="1200676"/>
          </a:xfrm>
          <a:prstGeom prst="roundRect">
            <a:avLst>
              <a:gd name="adj" fmla="val 69651"/>
            </a:avLst>
          </a:prstGeom>
          <a:solidFill>
            <a:srgbClr val="000000"/>
          </a:solidFill>
          <a:ln/>
        </p:spPr>
        <p:txBody>
          <a:bodyPr wrap="square" lIns="103246" tIns="141746" rIns="103246" bIns="141746" rtlCol="0" anchor="ctr"/>
          <a:lstStyle/>
          <a:p>
            <a:pPr algn="ctr">
              <a:lnSpc>
                <a:spcPts val="1125"/>
              </a:lnSpc>
            </a:pPr>
            <a:r>
              <a:rPr lang="en-US" sz="900" b="1" spc="-48" kern="0" dirty="0">
                <a:solidFill>
                  <a:srgbClr val="FFFFFF"/>
                </a:solidFill>
              </a:rPr>
              <a:t>INTEGRATION</a:t>
            </a:r>
            <a:endParaRPr lang="en-US" sz="900" dirty="0"/>
          </a:p>
        </p:txBody>
      </p:sp>
      <p:sp>
        <p:nvSpPr>
          <p:cNvPr id="17" name="Text 14"/>
          <p:cNvSpPr/>
          <p:nvPr/>
        </p:nvSpPr>
        <p:spPr>
          <a:xfrm>
            <a:off x="476250" y="476250"/>
            <a:ext cx="7398961" cy="10287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10100" b="1" spc="-48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CHALLENGES:</a:t>
            </a:r>
            <a:endParaRPr lang="en-US" sz="10125" dirty="0"/>
          </a:p>
        </p:txBody>
      </p:sp>
      <p:pic>
        <p:nvPicPr>
          <p:cNvPr id="18" name="Image 0" descr="https://pitch-assets-ccb95893-de3f-4266-973c-20049231b248.s3.eu-west-1.amazonaws.com/try-pitch-pdf-export-logo.svg">
            <a:hlinkClick r:id="rId3" tooltip=""/>
      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C6FF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fcc5f22a-6c70-49c0-b3e5-ebdb9af40f18?pitch-bytes=1264045&amp;pitch-content-type=image%2Fpng">    </p:cNvPr>
          <p:cNvPicPr>
            <a:picLocks noChangeAspect="1"/>
          </p:cNvPicPr>
          <p:nvPr/>
        </p:nvPicPr>
        <p:blipFill>
          <a:blip r:embed="rId1"/>
          <a:srcRect l="20371" r="20371" t="0" b="0"/>
          <a:stretch/>
        </p:blipFill>
        <p:spPr>
          <a:xfrm>
            <a:off x="4572088" y="1008"/>
            <a:ext cx="4575097" cy="51500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73151" y="21761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5" name="Text 1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sp>
        <p:nvSpPr>
          <p:cNvPr id="6" name="Text 2"/>
          <p:cNvSpPr/>
          <p:nvPr/>
        </p:nvSpPr>
        <p:spPr>
          <a:xfrm>
            <a:off x="467233" y="2211015"/>
            <a:ext cx="2807698" cy="954899"/>
          </a:xfrm>
          <a:prstGeom prst="roundRect">
            <a:avLst>
              <a:gd name="adj" fmla="val 80000"/>
            </a:avLst>
          </a:prstGeom>
          <a:solidFill>
            <a:srgbClr val="FFFFFF"/>
          </a:solidFill>
          <a:ln/>
        </p:spPr>
        <p:txBody>
          <a:bodyPr wrap="square" lIns="155983" tIns="112731" rIns="155983" bIns="112731" rtlCol="0" anchor="ctr"/>
          <a:lstStyle/>
          <a:p>
            <a:pPr algn="ctr">
              <a:lnSpc>
                <a:spcPts val="1260"/>
              </a:lnSpc>
            </a:pPr>
            <a:r>
              <a:rPr lang="en-US" sz="900" spc="-48" kern="0" dirty="0">
                <a:solidFill>
                  <a:srgbClr val="000000"/>
                </a:solidFill>
              </a:rPr>
              <a:t>What does the future hold?</a:t>
            </a:r>
            <a:endParaRPr lang="en-US" sz="900" dirty="0"/>
          </a:p>
        </p:txBody>
      </p:sp>
      <p:pic>
        <p:nvPicPr>
          <p:cNvPr id="7" name="Image 1" descr="https://pitch-assets-ccb95893-de3f-4266-973c-20049231b248.s3.eu-west-1.amazonaws.com/try-pitch-pdf-export-logo.svg">
            <a:hlinkClick r:id="rId4" tooltip=""/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27982" y="743825"/>
            <a:ext cx="3094792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8100"/>
              </a:lnSpc>
            </a:pPr>
            <a:r>
              <a:rPr lang="en-US" sz="10100" b="1" spc="-48" kern="0" dirty="0">
                <a:solidFill>
                  <a:srgbClr val="C6FF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“</a:t>
            </a:r>
            <a:endParaRPr lang="en-US" sz="10125" dirty="0"/>
          </a:p>
        </p:txBody>
      </p:sp>
      <p:sp>
        <p:nvSpPr>
          <p:cNvPr id="4" name="Text 1"/>
          <p:cNvSpPr/>
          <p:nvPr/>
        </p:nvSpPr>
        <p:spPr>
          <a:xfrm>
            <a:off x="1094018" y="2373477"/>
            <a:ext cx="695578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ctr">
              <a:lnSpc>
                <a:spcPts val="3173"/>
              </a:lnSpc>
            </a:pPr>
            <a:r>
              <a:rPr lang="en-US" sz="3500" b="1" spc="-24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DNA was the first three-dimensional Xerox Machine</a:t>
            </a:r>
            <a:endParaRPr lang="en-US" sz="3525" dirty="0"/>
          </a:p>
        </p:txBody>
      </p:sp>
      <p:sp>
        <p:nvSpPr>
          <p:cNvPr id="5" name="Text 2"/>
          <p:cNvSpPr/>
          <p:nvPr/>
        </p:nvSpPr>
        <p:spPr>
          <a:xfrm>
            <a:off x="3028011" y="3505466"/>
            <a:ext cx="3094732" cy="198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560"/>
              </a:lnSpc>
            </a:pPr>
            <a:r>
              <a:rPr lang="en-US" sz="1000" b="0" spc="-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— Kenneth Ewart Boulding</a:t>
            </a:r>
            <a:endParaRPr lang="en-US" sz="975" dirty="0"/>
          </a:p>
        </p:txBody>
      </p:sp>
      <p:sp>
        <p:nvSpPr>
          <p:cNvPr id="6" name="Text 3"/>
          <p:cNvSpPr/>
          <p:nvPr/>
        </p:nvSpPr>
        <p:spPr>
          <a:xfrm>
            <a:off x="465773" y="218454"/>
            <a:ext cx="309491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MindMagic</a:t>
            </a:r>
            <a:endParaRPr lang="en-US" sz="675" dirty="0"/>
          </a:p>
        </p:txBody>
      </p:sp>
      <p:sp>
        <p:nvSpPr>
          <p:cNvPr id="7" name="Text 4"/>
          <p:cNvSpPr/>
          <p:nvPr/>
        </p:nvSpPr>
        <p:spPr>
          <a:xfrm>
            <a:off x="5574379" y="215872"/>
            <a:ext cx="3094851" cy="1371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r">
              <a:lnSpc>
                <a:spcPts val="1080"/>
              </a:lnSpc>
            </a:pPr>
            <a:r>
              <a:rPr lang="en-US" sz="700" b="1" spc="12" kern="0" dirty="0">
                <a:solidFill>
                  <a:srgbClr val="000000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July 2024</a:t>
            </a:r>
            <a:endParaRPr lang="en-US" sz="675" dirty="0"/>
          </a:p>
        </p:txBody>
      </p:sp>
      <p:pic>
        <p:nvPicPr>
          <p:cNvPr id="8" name="Image 0" descr="https://pitch-assets-ccb95893-de3f-4266-973c-20049231b248.s3.eu-west-1.amazonaws.com/try-pitch-pdf-export-logo.svg">
            <a:hlinkClick r:id="rId3" tooltip=""/>
      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https://pitch-assets-ccb95893-de3f-4266-973c-20049231b248.s3.eu-west-1.amazonaws.com/fcc5f22a-6c70-49c0-b3e5-ebdb9af40f18?pitch-bytes=1264045&amp;pitch-content-type=image%2Fpng">    </p:cNvPr>
          <p:cNvPicPr>
            <a:picLocks noChangeAspect="1"/>
          </p:cNvPicPr>
          <p:nvPr/>
        </p:nvPicPr>
        <p:blipFill>
          <a:blip r:embed="rId1"/>
          <a:srcRect l="0" r="0" t="7837" b="783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-2502" y="-3262"/>
            <a:ext cx="9146261" cy="5146761"/>
          </a:xfrm>
          <a:prstGeom prst="roundRect">
            <a:avLst>
              <a:gd name="adj" fmla="val -17767"/>
            </a:avLst>
          </a:prstGeom>
          <a:solidFill>
            <a:srgbClr val="000000">
              <a:alpha val="82000"/>
            </a:srgbClr>
          </a:solidFill>
          <a:ln/>
        </p:spPr>
      </p:sp>
      <p:sp>
        <p:nvSpPr>
          <p:cNvPr id="5" name="Text 1"/>
          <p:cNvSpPr/>
          <p:nvPr/>
        </p:nvSpPr>
        <p:spPr>
          <a:xfrm>
            <a:off x="476510" y="2055049"/>
            <a:ext cx="8190979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ts val="8100"/>
              </a:lnSpc>
            </a:pPr>
            <a:r>
              <a:rPr lang="en-US" sz="10100" b="1" spc="-48" kern="0" dirty="0">
                <a:solidFill>
                  <a:srgbClr val="FFFFFF"/>
                </a:solidFill>
                <a:latin typeface="Space Grotesk" pitchFamily="34" charset="0"/>
                <a:ea typeface="Space Grotesk" pitchFamily="34" charset="-122"/>
                <a:cs typeface="Space Grotesk" pitchFamily="34" charset="-120"/>
              </a:rPr>
              <a:t>THE END</a:t>
            </a:r>
            <a:endParaRPr lang="en-US" sz="10125" dirty="0"/>
          </a:p>
        </p:txBody>
      </p:sp>
      <p:sp>
        <p:nvSpPr>
          <p:cNvPr id="6" name="Text 2"/>
          <p:cNvSpPr/>
          <p:nvPr/>
        </p:nvSpPr>
        <p:spPr>
          <a:xfrm>
            <a:off x="3949739" y="1597935"/>
            <a:ext cx="1238250" cy="361950"/>
          </a:xfrm>
          <a:prstGeom prst="roundRect">
            <a:avLst>
              <a:gd name="adj" fmla="val 80000"/>
            </a:avLst>
          </a:prstGeom>
          <a:solidFill>
            <a:srgbClr val="C6FF00"/>
          </a:solidFill>
          <a:ln/>
        </p:spPr>
        <p:txBody>
          <a:bodyPr wrap="square" lIns="68792" tIns="42730" rIns="68792" bIns="42730" rtlCol="0" anchor="ctr"/>
          <a:lstStyle/>
          <a:p>
            <a:pPr algn="ctr">
              <a:lnSpc>
                <a:spcPts val="1125"/>
              </a:lnSpc>
            </a:pPr>
            <a:r>
              <a:rPr lang="en-US" sz="900" spc="-48" kern="0" dirty="0">
                <a:solidFill>
                  <a:srgbClr val="000000"/>
                </a:solidFill>
              </a:rPr>
              <a:t>MindMagic</a:t>
            </a:r>
            <a:endParaRPr lang="en-US" sz="900" dirty="0"/>
          </a:p>
        </p:txBody>
      </p:sp>
      <p:pic>
        <p:nvPicPr>
          <p:cNvPr id="7" name="Image 1" descr="https://pitch-assets-ccb95893-de3f-4266-973c-20049231b248.s3.eu-west-1.amazonaws.com/try-pitch-pdf-export-logo.svg">
            <a:hlinkClick r:id="rId4" tooltip=""/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r="0" t="0" b="0"/>
          <a:stretch/>
        </p:blipFill>
        <p:spPr>
          <a:xfrm>
            <a:off x="136595" y="4803153"/>
            <a:ext cx="515221" cy="2273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STHANDARD MUTH</dc:title>
  <dc:subject>PptxGenJS Presentation</dc:subject>
  <dc:creator>Pitch Software GmbH</dc:creator>
  <cp:lastModifiedBy>Pitch Software GmbH</cp:lastModifiedBy>
  <cp:revision>1</cp:revision>
  <dcterms:created xsi:type="dcterms:W3CDTF">2024-09-22T22:01:22Z</dcterms:created>
  <dcterms:modified xsi:type="dcterms:W3CDTF">2024-09-22T22:01:22Z</dcterms:modified>
</cp:coreProperties>
</file>